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66" r:id="rId2"/>
    <p:sldId id="256" r:id="rId3"/>
    <p:sldId id="260" r:id="rId4"/>
    <p:sldId id="257" r:id="rId5"/>
    <p:sldId id="268" r:id="rId6"/>
    <p:sldId id="269" r:id="rId7"/>
    <p:sldId id="273" r:id="rId8"/>
    <p:sldId id="271" r:id="rId9"/>
    <p:sldId id="272" r:id="rId10"/>
    <p:sldId id="265" r:id="rId11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03864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711" autoAdjust="0"/>
    <p:restoredTop sz="94660"/>
  </p:normalViewPr>
  <p:slideViewPr>
    <p:cSldViewPr snapToGrid="0">
      <p:cViewPr varScale="1">
        <p:scale>
          <a:sx n="126" d="100"/>
          <a:sy n="126" d="100"/>
        </p:scale>
        <p:origin x="198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d.docs.live.net/990ef948c8504274/Documents/Book1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https://d.docs.live.net/990ef948c8504274/Documents/Book1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https://d.docs.live.net/990ef948c8504274/Documents/Book1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https://d.docs.live.net/990ef948c8504274/Documents/Book1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l">
              <a:defRPr sz="16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de-AT" sz="1600" b="1" i="0" dirty="0">
                <a:effectLst/>
              </a:rPr>
              <a:t>Grundsätzliche Möglichkeit eines Transformationsprozess</a:t>
            </a:r>
            <a:endParaRPr lang="x-none" sz="1600" b="1" i="0" dirty="0">
              <a:effectLst/>
            </a:endParaRPr>
          </a:p>
        </c:rich>
      </c:tx>
      <c:layout>
        <c:manualLayout>
          <c:xMode val="edge"/>
          <c:yMode val="edge"/>
          <c:x val="0.52872414246882649"/>
          <c:y val="0"/>
        </c:manualLayout>
      </c:layout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l">
            <a:defRPr sz="16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2F92-45BF-8E36-F31F53003776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2F92-45BF-8E36-F31F53003776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2F92-45BF-8E36-F31F53003776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2F92-45BF-8E36-F31F53003776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2F92-45BF-8E36-F31F53003776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2F92-45BF-8E36-F31F53003776}"/>
              </c:ext>
            </c:extLst>
          </c:dPt>
          <c:dLbls>
            <c:dLbl>
              <c:idx val="3"/>
              <c:layout>
                <c:manualLayout>
                  <c:x val="-7.1320147155365483E-3"/>
                  <c:y val="-2.7310609257758928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2F92-45BF-8E36-F31F53003776}"/>
                </c:ext>
              </c:extLst>
            </c:dLbl>
            <c:dLbl>
              <c:idx val="4"/>
              <c:layout>
                <c:manualLayout>
                  <c:x val="2.8528058862146016E-2"/>
                  <c:y val="-2.7310609257758932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2F92-45BF-8E36-F31F53003776}"/>
                </c:ext>
              </c:extLst>
            </c:dLbl>
            <c:dLbl>
              <c:idx val="5"/>
              <c:layout>
                <c:manualLayout>
                  <c:x val="6.6565470678340705E-2"/>
                  <c:y val="2.7310609257758928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2F92-45BF-8E36-F31F5300377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Sheet3!$B$4:$B$9</c:f>
              <c:strCache>
                <c:ptCount val="6"/>
                <c:pt idx="0">
                  <c:v>1 - vollständige Zustimmung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6 - vollständige Ablehnung</c:v>
                </c:pt>
              </c:strCache>
            </c:strRef>
          </c:cat>
          <c:val>
            <c:numRef>
              <c:f>Sheet3!$C$4:$C$9</c:f>
              <c:numCache>
                <c:formatCode>###0.0</c:formatCode>
                <c:ptCount val="6"/>
                <c:pt idx="0">
                  <c:v>55.2</c:v>
                </c:pt>
                <c:pt idx="1">
                  <c:v>34</c:v>
                </c:pt>
                <c:pt idx="2">
                  <c:v>8.5</c:v>
                </c:pt>
                <c:pt idx="3">
                  <c:v>1.4</c:v>
                </c:pt>
                <c:pt idx="4">
                  <c:v>0.5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2F92-45BF-8E36-F31F5300377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2211703280483421"/>
          <c:y val="0.30455576444707039"/>
          <c:w val="0.37550562895665357"/>
          <c:h val="0.6913046353307890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l">
              <a:defRPr sz="16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de-AT" sz="1600" b="1" dirty="0">
                <a:effectLst/>
              </a:rPr>
              <a:t>Aktueller Beitrag zu einem</a:t>
            </a:r>
            <a:br>
              <a:rPr lang="de-AT" sz="1600" b="1" dirty="0">
                <a:effectLst/>
              </a:rPr>
            </a:br>
            <a:r>
              <a:rPr lang="de-AT" sz="1600" b="1" dirty="0">
                <a:effectLst/>
              </a:rPr>
              <a:t> Transformationsprozess</a:t>
            </a:r>
            <a:endParaRPr lang="x-none" sz="1600" b="1" dirty="0">
              <a:effectLst/>
            </a:endParaRPr>
          </a:p>
        </c:rich>
      </c:tx>
      <c:layout>
        <c:manualLayout>
          <c:xMode val="edge"/>
          <c:yMode val="edge"/>
          <c:x val="0.67139420030553476"/>
          <c:y val="0"/>
        </c:manualLayout>
      </c:layout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l">
            <a:defRPr sz="16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D29D-4624-9FD5-E73C58F4A227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D29D-4624-9FD5-E73C58F4A227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D29D-4624-9FD5-E73C58F4A227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D29D-4624-9FD5-E73C58F4A227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D29D-4624-9FD5-E73C58F4A227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D29D-4624-9FD5-E73C58F4A227}"/>
              </c:ext>
            </c:extLst>
          </c:dPt>
          <c:dLbls>
            <c:dLbl>
              <c:idx val="5"/>
              <c:layout>
                <c:manualLayout>
                  <c:x val="5.4678779485779865E-2"/>
                  <c:y val="2.7310609257758921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D29D-4624-9FD5-E73C58F4A22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Sheet3!$B$18:$B$23</c:f>
              <c:strCache>
                <c:ptCount val="6"/>
                <c:pt idx="0">
                  <c:v>1 - vollständige Zustimmung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6 - vollständige Ablehnung</c:v>
                </c:pt>
              </c:strCache>
            </c:strRef>
          </c:cat>
          <c:val>
            <c:numRef>
              <c:f>Sheet3!$C$18:$C$23</c:f>
              <c:numCache>
                <c:formatCode>###0.0</c:formatCode>
                <c:ptCount val="6"/>
                <c:pt idx="0">
                  <c:v>25.9</c:v>
                </c:pt>
                <c:pt idx="1">
                  <c:v>32.5</c:v>
                </c:pt>
                <c:pt idx="2">
                  <c:v>28.8</c:v>
                </c:pt>
                <c:pt idx="3">
                  <c:v>9.9</c:v>
                </c:pt>
                <c:pt idx="4">
                  <c:v>2.4</c:v>
                </c:pt>
                <c:pt idx="5">
                  <c:v>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D29D-4624-9FD5-E73C58F4A227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2449437104334637"/>
          <c:y val="0.2909004598181909"/>
          <c:w val="0.37550562895665357"/>
          <c:h val="0.6913046353307890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l"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de-DE" sz="1600" b="1" noProof="0" dirty="0"/>
              <a:t>Ausdifferenzierung: Aktuelle</a:t>
            </a:r>
          </a:p>
          <a:p>
            <a:pPr algn="l">
              <a:defRPr/>
            </a:pPr>
            <a:r>
              <a:rPr lang="de-DE" sz="1600" b="1" baseline="0" noProof="0" dirty="0"/>
              <a:t> Lage &amp; Anwendung</a:t>
            </a:r>
            <a:endParaRPr lang="de-DE" sz="1600" b="1" noProof="0" dirty="0"/>
          </a:p>
        </c:rich>
      </c:tx>
      <c:layout>
        <c:manualLayout>
          <c:xMode val="edge"/>
          <c:yMode val="edge"/>
          <c:x val="0.51930220817283956"/>
          <c:y val="2.731059457529875E-2"/>
        </c:manualLayout>
      </c:layout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l"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12BC-434D-9F3D-F8898C4FE68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12BC-434D-9F3D-F8898C4FE682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12BC-434D-9F3D-F8898C4FE682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12BC-434D-9F3D-F8898C4FE682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12BC-434D-9F3D-F8898C4FE682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12BC-434D-9F3D-F8898C4FE682}"/>
              </c:ext>
            </c:extLst>
          </c:dPt>
          <c:dLbls>
            <c:dLbl>
              <c:idx val="0"/>
              <c:layout>
                <c:manualLayout>
                  <c:x val="3.5660073577682437E-2"/>
                  <c:y val="0.191174162027091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2BC-434D-9F3D-F8898C4FE682}"/>
                </c:ext>
              </c:extLst>
            </c:dLbl>
            <c:dLbl>
              <c:idx val="3"/>
              <c:layout>
                <c:manualLayout>
                  <c:x val="-4.2792088293219073E-2"/>
                  <c:y val="6.8276486438246875E-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12BC-434D-9F3D-F8898C4FE682}"/>
                </c:ext>
              </c:extLst>
            </c:dLbl>
            <c:dLbl>
              <c:idx val="5"/>
              <c:layout>
                <c:manualLayout>
                  <c:x val="6.4188132439828502E-2"/>
                  <c:y val="2.7310594575298743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12BC-434D-9F3D-F8898C4FE68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Sheet3!$B$31:$B$36</c:f>
              <c:strCache>
                <c:ptCount val="6"/>
                <c:pt idx="0">
                  <c:v>1 - vollständige Zustimmung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6 - vollständige Ablehnung</c:v>
                </c:pt>
              </c:strCache>
            </c:strRef>
          </c:cat>
          <c:val>
            <c:numRef>
              <c:f>Sheet3!$C$31:$C$36</c:f>
              <c:numCache>
                <c:formatCode>###0.0</c:formatCode>
                <c:ptCount val="6"/>
                <c:pt idx="0">
                  <c:v>28.8</c:v>
                </c:pt>
                <c:pt idx="1">
                  <c:v>37.700000000000003</c:v>
                </c:pt>
                <c:pt idx="2">
                  <c:v>26.9</c:v>
                </c:pt>
                <c:pt idx="3">
                  <c:v>5.2</c:v>
                </c:pt>
                <c:pt idx="4">
                  <c:v>0.9</c:v>
                </c:pt>
                <c:pt idx="5">
                  <c:v>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12BC-434D-9F3D-F8898C4FE682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3638106223590718"/>
          <c:y val="0.29090084103728647"/>
          <c:w val="0.36361893776409282"/>
          <c:h val="0.6913042636784145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7136482939632549E-2"/>
          <c:y val="9.7638888888888914E-2"/>
          <c:w val="0.90286351706036749"/>
          <c:h val="0.72088764946048411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Lit>
              <c:ptCount val="11"/>
              <c:pt idx="0">
                <c:v>1</c:v>
              </c:pt>
              <c:pt idx="1">
                <c:v>2</c:v>
              </c:pt>
              <c:pt idx="2">
                <c:v>3</c:v>
              </c:pt>
              <c:pt idx="3">
                <c:v>4</c:v>
              </c:pt>
              <c:pt idx="4">
                <c:v>5</c:v>
              </c:pt>
              <c:pt idx="5">
                <c:v>6</c:v>
              </c:pt>
              <c:pt idx="6">
                <c:v>7</c:v>
              </c:pt>
              <c:pt idx="7">
                <c:v>8</c:v>
              </c:pt>
              <c:pt idx="8">
                <c:v>9</c:v>
              </c:pt>
              <c:pt idx="9">
                <c:v>10</c:v>
              </c:pt>
              <c:pt idx="10">
                <c:v>11</c:v>
              </c:pt>
              <c:extLst>
                <c:ext xmlns:c15="http://schemas.microsoft.com/office/drawing/2012/chart" uri="{02D57815-91ED-43cb-92C2-25804820EDAC}">
                  <c15:autoCat val="1"/>
                </c:ext>
              </c:extLst>
            </c:strLit>
          </c:cat>
          <c:val>
            <c:numRef>
              <c:f>Sheet2!$E$14:$E$28</c:f>
              <c:numCache>
                <c:formatCode>0.00</c:formatCode>
                <c:ptCount val="11"/>
                <c:pt idx="0">
                  <c:v>48</c:v>
                </c:pt>
                <c:pt idx="1">
                  <c:v>38</c:v>
                </c:pt>
                <c:pt idx="2">
                  <c:v>61</c:v>
                </c:pt>
                <c:pt idx="3">
                  <c:v>38</c:v>
                </c:pt>
                <c:pt idx="4">
                  <c:v>17</c:v>
                </c:pt>
                <c:pt idx="5">
                  <c:v>5</c:v>
                </c:pt>
                <c:pt idx="6">
                  <c:v>4</c:v>
                </c:pt>
                <c:pt idx="7">
                  <c:v>1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0-4BCA-4ADE-BA78-5EDCE10AD46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92719272"/>
        <c:axId val="192720056"/>
      </c:barChart>
      <c:catAx>
        <c:axId val="19271927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192720056"/>
        <c:crosses val="autoZero"/>
        <c:auto val="1"/>
        <c:lblAlgn val="ctr"/>
        <c:lblOffset val="100"/>
        <c:noMultiLvlLbl val="0"/>
      </c:catAx>
      <c:valAx>
        <c:axId val="1927200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1927192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x-non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BC15E3-7C81-464D-BD4A-4B923FB6E7F8}" type="datetimeFigureOut">
              <a:rPr lang="x-none" smtClean="0"/>
              <a:t>18.02.2021</a:t>
            </a:fld>
            <a:endParaRPr lang="x-non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x-non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7C5227-4D62-46CA-A85C-F59D8F5CE421}" type="slidenum">
              <a:rPr lang="x-none" smtClean="0"/>
              <a:t>‹Nr.›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40400384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x-non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AE9189-B215-46EC-80C6-900E93F3C286}" type="slidenum">
              <a:rPr lang="x-none" smtClean="0"/>
              <a:t>6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9535413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9DF3FD-DF2A-4DFB-8774-E46AE395C213}" type="slidenum">
              <a:rPr lang="de-AT" smtClean="0"/>
              <a:t>10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756916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9362C-FBF0-4201-A193-9CD212A9FFEB}" type="datetimeFigureOut">
              <a:rPr lang="de-AT" smtClean="0"/>
              <a:t>18.02.2021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D2C77-9403-49A7-8486-43B1C5D3550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6308798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9362C-FBF0-4201-A193-9CD212A9FFEB}" type="datetimeFigureOut">
              <a:rPr lang="de-AT" smtClean="0"/>
              <a:t>18.02.2021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D2C77-9403-49A7-8486-43B1C5D3550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611664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9362C-FBF0-4201-A193-9CD212A9FFEB}" type="datetimeFigureOut">
              <a:rPr lang="de-AT" smtClean="0"/>
              <a:t>18.02.2021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D2C77-9403-49A7-8486-43B1C5D3550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2200633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9362C-FBF0-4201-A193-9CD212A9FFEB}" type="datetimeFigureOut">
              <a:rPr lang="de-AT" smtClean="0"/>
              <a:t>18.02.2021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D2C77-9403-49A7-8486-43B1C5D3550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6594120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9362C-FBF0-4201-A193-9CD212A9FFEB}" type="datetimeFigureOut">
              <a:rPr lang="de-AT" smtClean="0"/>
              <a:t>18.02.2021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D2C77-9403-49A7-8486-43B1C5D3550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5974638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9362C-FBF0-4201-A193-9CD212A9FFEB}" type="datetimeFigureOut">
              <a:rPr lang="de-AT" smtClean="0"/>
              <a:t>18.02.2021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D2C77-9403-49A7-8486-43B1C5D3550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4840344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9362C-FBF0-4201-A193-9CD212A9FFEB}" type="datetimeFigureOut">
              <a:rPr lang="de-AT" smtClean="0"/>
              <a:t>18.02.2021</a:t>
            </a:fld>
            <a:endParaRPr lang="de-AT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D2C77-9403-49A7-8486-43B1C5D3550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039155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9362C-FBF0-4201-A193-9CD212A9FFEB}" type="datetimeFigureOut">
              <a:rPr lang="de-AT" smtClean="0"/>
              <a:t>18.02.2021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D2C77-9403-49A7-8486-43B1C5D3550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625648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9362C-FBF0-4201-A193-9CD212A9FFEB}" type="datetimeFigureOut">
              <a:rPr lang="de-AT" smtClean="0"/>
              <a:t>18.02.2021</a:t>
            </a:fld>
            <a:endParaRPr lang="de-AT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D2C77-9403-49A7-8486-43B1C5D3550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5607917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9362C-FBF0-4201-A193-9CD212A9FFEB}" type="datetimeFigureOut">
              <a:rPr lang="de-AT" smtClean="0"/>
              <a:t>18.02.2021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D2C77-9403-49A7-8486-43B1C5D3550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9251337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9362C-FBF0-4201-A193-9CD212A9FFEB}" type="datetimeFigureOut">
              <a:rPr lang="de-AT" smtClean="0"/>
              <a:t>18.02.2021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D2C77-9403-49A7-8486-43B1C5D3550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833851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C9362C-FBF0-4201-A193-9CD212A9FFEB}" type="datetimeFigureOut">
              <a:rPr lang="de-AT" smtClean="0"/>
              <a:t>18.02.2021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0D2C77-9403-49A7-8486-43B1C5D3550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6091000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AB8C311F-7253-4AED-9701-7FC0708C41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2384209-CB15-4CDF-9D31-C44FD9A3F2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2666617" y="-2666188"/>
            <a:ext cx="6858000" cy="12191233"/>
          </a:xfrm>
          <a:prstGeom prst="rect">
            <a:avLst/>
          </a:prstGeom>
          <a:gradFill>
            <a:gsLst>
              <a:gs pos="8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lin ang="12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633B3B5-CC90-43F0-8714-D31D1F3F02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2311" y="0"/>
            <a:ext cx="9070846" cy="6857572"/>
          </a:xfrm>
          <a:prstGeom prst="rect">
            <a:avLst/>
          </a:prstGeom>
          <a:gradFill>
            <a:gsLst>
              <a:gs pos="8000">
                <a:srgbClr val="000000">
                  <a:alpha val="52000"/>
                </a:srgbClr>
              </a:gs>
              <a:gs pos="100000">
                <a:schemeClr val="accent1"/>
              </a:gs>
            </a:gsLst>
            <a:lin ang="4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8D57A06-A426-446D-B02C-A2DC6B62E4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3649491" y="-1685840"/>
            <a:ext cx="4894564" cy="12193546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  <a:alpha val="0"/>
                </a:schemeClr>
              </a:gs>
              <a:gs pos="100000">
                <a:srgbClr val="000000">
                  <a:alpha val="46000"/>
                </a:srgbClr>
              </a:gs>
            </a:gsLst>
            <a:lin ang="1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174D47C3-5CF6-4641-A576-87B535FDE01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581406"/>
            <a:ext cx="11277600" cy="5695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14779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942268" y="707018"/>
            <a:ext cx="107224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3200" dirty="0">
                <a:solidFill>
                  <a:schemeClr val="accent5">
                    <a:lumMod val="50000"/>
                  </a:schemeClr>
                </a:solidFill>
                <a:latin typeface="+mj-lt"/>
              </a:rPr>
              <a:t>Anfragen bitte an:</a:t>
            </a:r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0410" y="3596698"/>
            <a:ext cx="3827994" cy="1743684"/>
          </a:xfrm>
          <a:prstGeom prst="rect">
            <a:avLst/>
          </a:prstGeom>
        </p:spPr>
      </p:pic>
      <p:sp>
        <p:nvSpPr>
          <p:cNvPr id="7" name="Rechteck 6"/>
          <p:cNvSpPr/>
          <p:nvPr/>
        </p:nvSpPr>
        <p:spPr>
          <a:xfrm>
            <a:off x="942268" y="1570119"/>
            <a:ext cx="5774868" cy="37702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AT" sz="2400" b="1" dirty="0">
                <a:solidFill>
                  <a:srgbClr val="002060"/>
                </a:solidFill>
              </a:rPr>
              <a:t>Dr. Klaus Gabriel</a:t>
            </a:r>
          </a:p>
          <a:p>
            <a:pPr>
              <a:spcBef>
                <a:spcPts val="600"/>
              </a:spcBef>
            </a:pPr>
            <a:r>
              <a:rPr lang="de-AT" sz="2000" b="1" dirty="0">
                <a:solidFill>
                  <a:srgbClr val="002060"/>
                </a:solidFill>
              </a:rPr>
              <a:t>Corporate Responsibility Interface Center (CRIC) e. V.</a:t>
            </a:r>
          </a:p>
          <a:p>
            <a:r>
              <a:rPr lang="de-AT" sz="2000" dirty="0">
                <a:solidFill>
                  <a:srgbClr val="002060"/>
                </a:solidFill>
              </a:rPr>
              <a:t>Verein zur Förderung von Ethik </a:t>
            </a:r>
          </a:p>
          <a:p>
            <a:r>
              <a:rPr lang="de-AT" sz="2000" dirty="0">
                <a:solidFill>
                  <a:srgbClr val="002060"/>
                </a:solidFill>
              </a:rPr>
              <a:t>und Nachhaltigkeit  bei der Geldanlage</a:t>
            </a:r>
          </a:p>
          <a:p>
            <a:pPr>
              <a:spcBef>
                <a:spcPts val="600"/>
              </a:spcBef>
            </a:pPr>
            <a:r>
              <a:rPr lang="de-AT" sz="2000" dirty="0">
                <a:solidFill>
                  <a:srgbClr val="002060"/>
                </a:solidFill>
              </a:rPr>
              <a:t>Hanauer Landstraße 151-153</a:t>
            </a:r>
          </a:p>
          <a:p>
            <a:r>
              <a:rPr lang="de-AT" sz="2000" dirty="0">
                <a:solidFill>
                  <a:srgbClr val="002060"/>
                </a:solidFill>
              </a:rPr>
              <a:t>60314 Frankfurt/Main</a:t>
            </a:r>
          </a:p>
          <a:p>
            <a:pPr>
              <a:spcBef>
                <a:spcPts val="600"/>
              </a:spcBef>
            </a:pPr>
            <a:r>
              <a:rPr lang="de-AT" sz="2000" dirty="0">
                <a:solidFill>
                  <a:srgbClr val="002060"/>
                </a:solidFill>
              </a:rPr>
              <a:t>T.: +49.(0)69.405-66691</a:t>
            </a:r>
          </a:p>
          <a:p>
            <a:r>
              <a:rPr lang="de-AT" sz="2000" dirty="0">
                <a:solidFill>
                  <a:srgbClr val="002060"/>
                </a:solidFill>
              </a:rPr>
              <a:t>F.: +49.(0)69.405-86333</a:t>
            </a:r>
          </a:p>
          <a:p>
            <a:r>
              <a:rPr lang="de-AT" sz="2000" b="1" dirty="0">
                <a:solidFill>
                  <a:srgbClr val="002060"/>
                </a:solidFill>
              </a:rPr>
              <a:t>M.: +43.(0)650.5190100</a:t>
            </a:r>
          </a:p>
          <a:p>
            <a:r>
              <a:rPr lang="de-AT" sz="2000" b="1" dirty="0">
                <a:solidFill>
                  <a:srgbClr val="002060"/>
                </a:solidFill>
              </a:rPr>
              <a:t>Email: k.gabriel@cric-online.org</a:t>
            </a:r>
          </a:p>
          <a:p>
            <a:r>
              <a:rPr lang="de-AT" sz="2000" dirty="0">
                <a:solidFill>
                  <a:srgbClr val="002060"/>
                </a:solidFill>
              </a:rPr>
              <a:t>www.cric-online.org</a:t>
            </a:r>
          </a:p>
        </p:txBody>
      </p:sp>
    </p:spTree>
    <p:extLst>
      <p:ext uri="{BB962C8B-B14F-4D97-AF65-F5344CB8AC3E}">
        <p14:creationId xmlns:p14="http://schemas.microsoft.com/office/powerpoint/2010/main" val="26904948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4000"/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1040235" y="329127"/>
            <a:ext cx="1077985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3600" dirty="0">
                <a:solidFill>
                  <a:schemeClr val="accent5">
                    <a:lumMod val="50000"/>
                  </a:schemeClr>
                </a:solidFill>
              </a:rPr>
              <a:t>CRIC-STIMMUNGSBAROMETER</a:t>
            </a:r>
          </a:p>
          <a:p>
            <a:endParaRPr lang="de-AT" dirty="0"/>
          </a:p>
          <a:p>
            <a:r>
              <a:rPr lang="de-AT" dirty="0">
                <a:solidFill>
                  <a:schemeClr val="accent5">
                    <a:lumMod val="50000"/>
                  </a:schemeClr>
                </a:solidFill>
              </a:rPr>
              <a:t>ONLINE-SEMINAR AM 18. FEBRUAR 2021</a:t>
            </a:r>
          </a:p>
        </p:txBody>
      </p:sp>
      <p:sp>
        <p:nvSpPr>
          <p:cNvPr id="5" name="Textfeld 4"/>
          <p:cNvSpPr txBox="1"/>
          <p:nvPr/>
        </p:nvSpPr>
        <p:spPr>
          <a:xfrm>
            <a:off x="1040235" y="1686187"/>
            <a:ext cx="8338657" cy="47859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/>
              <a:t>AGENDA</a:t>
            </a:r>
          </a:p>
          <a:p>
            <a:pPr>
              <a:spcBef>
                <a:spcPts val="1200"/>
              </a:spcBef>
            </a:pPr>
            <a:r>
              <a:rPr lang="de-AT" dirty="0"/>
              <a:t>1. Klaus Gabriel, CRIC: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de-AT" dirty="0"/>
              <a:t>Begrüßung und Ablaufklärung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AT" dirty="0"/>
              <a:t>Kurze Vorstellung von CRIC und Motivation zur Erstellung eines Stimmungsbarometers für nachhaltige Geldanlagen</a:t>
            </a:r>
          </a:p>
          <a:p>
            <a:pPr>
              <a:spcBef>
                <a:spcPts val="1200"/>
              </a:spcBef>
            </a:pPr>
            <a:r>
              <a:rPr lang="de-AT" dirty="0"/>
              <a:t>2. Emanuel </a:t>
            </a:r>
            <a:r>
              <a:rPr lang="de-AT" dirty="0" err="1"/>
              <a:t>Tananau</a:t>
            </a:r>
            <a:r>
              <a:rPr lang="de-AT" dirty="0"/>
              <a:t> Blumenschein, VICESSE: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de-AT" dirty="0"/>
              <a:t>Untersuchungsmethodik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AT" dirty="0"/>
              <a:t>Detailergebnisse</a:t>
            </a:r>
          </a:p>
          <a:p>
            <a:endParaRPr lang="de-AT" dirty="0"/>
          </a:p>
          <a:p>
            <a:r>
              <a:rPr lang="de-AT" dirty="0"/>
              <a:t>3. Reinhard Kreissl, VICESSE: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de-DE" dirty="0"/>
              <a:t>Interpretation und Einordnung der Ergebnisse in den </a:t>
            </a:r>
          </a:p>
          <a:p>
            <a:pPr marL="269875"/>
            <a:r>
              <a:rPr lang="de-DE" dirty="0"/>
              <a:t>gesellschaftspolitischen Kontext</a:t>
            </a:r>
            <a:endParaRPr lang="de-AT" dirty="0"/>
          </a:p>
          <a:p>
            <a:endParaRPr lang="de-AT" dirty="0"/>
          </a:p>
          <a:p>
            <a:r>
              <a:rPr lang="de-AT" dirty="0"/>
              <a:t>4. Frage- und Diskussionsmöglichkeit</a:t>
            </a:r>
          </a:p>
          <a:p>
            <a:endParaRPr lang="de-AT" dirty="0"/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1628" y="5483947"/>
            <a:ext cx="2818234" cy="1283729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39EE50CC-18C9-4F4C-9531-BBA72F37714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28504" y="5483947"/>
            <a:ext cx="1295242" cy="1283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77067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327171" y="251670"/>
            <a:ext cx="11350304" cy="584775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de-AT" sz="3200" dirty="0">
                <a:solidFill>
                  <a:schemeClr val="bg1"/>
                </a:solidFill>
                <a:latin typeface="+mj-lt"/>
              </a:rPr>
              <a:t>Was ist CRIC? </a:t>
            </a:r>
          </a:p>
        </p:txBody>
      </p:sp>
      <p:sp>
        <p:nvSpPr>
          <p:cNvPr id="5" name="Textfeld 4"/>
          <p:cNvSpPr txBox="1"/>
          <p:nvPr/>
        </p:nvSpPr>
        <p:spPr>
          <a:xfrm>
            <a:off x="327171" y="1057013"/>
            <a:ext cx="11350304" cy="21390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de-AT" dirty="0">
                <a:solidFill>
                  <a:schemeClr val="accent5">
                    <a:lumMod val="50000"/>
                  </a:schemeClr>
                </a:solidFill>
              </a:rPr>
              <a:t>Corporate Responsibility Interface Center (CRIC) e.V.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de-AT" dirty="0">
                <a:solidFill>
                  <a:schemeClr val="accent5">
                    <a:lumMod val="50000"/>
                  </a:schemeClr>
                </a:solidFill>
              </a:rPr>
              <a:t>Verein zur Förderung von Ethik und Nachhaltigkeit bei der Geldanlage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de-AT" dirty="0">
                <a:solidFill>
                  <a:schemeClr val="accent5">
                    <a:lumMod val="50000"/>
                  </a:schemeClr>
                </a:solidFill>
              </a:rPr>
              <a:t>Gegründet: 16.11.2000, seit 1.1.2014 Gemeinnützigkeit (Förderung von Wissenschaft/Forschung und Volksbildung)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de-AT" dirty="0">
                <a:solidFill>
                  <a:schemeClr val="accent5">
                    <a:lumMod val="50000"/>
                  </a:schemeClr>
                </a:solidFill>
              </a:rPr>
              <a:t>Vereinssitz und Geschäftsstelle: Frankfurt am Main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de-AT" dirty="0">
                <a:solidFill>
                  <a:schemeClr val="accent5">
                    <a:lumMod val="50000"/>
                  </a:schemeClr>
                </a:solidFill>
              </a:rPr>
              <a:t>Aktuell ca. 120 Mitglieder in D+A+CH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de-AT" dirty="0">
                <a:solidFill>
                  <a:schemeClr val="accent5">
                    <a:lumMod val="50000"/>
                  </a:schemeClr>
                </a:solidFill>
              </a:rPr>
              <a:t>Finanzierung vor allem über Mitgliedsbeiträge </a:t>
            </a:r>
          </a:p>
        </p:txBody>
      </p:sp>
      <p:graphicFrame>
        <p:nvGraphicFramePr>
          <p:cNvPr id="6" name="Tabel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9898713"/>
              </p:ext>
            </p:extLst>
          </p:nvPr>
        </p:nvGraphicFramePr>
        <p:xfrm>
          <a:off x="327171" y="3661941"/>
          <a:ext cx="11350305" cy="1615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834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834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834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AT" sz="2000" b="0" dirty="0"/>
                        <a:t>Bildung,</a:t>
                      </a:r>
                      <a:r>
                        <a:rPr lang="de-AT" sz="2000" b="0" baseline="0" dirty="0"/>
                        <a:t> Information und Kompetenzentwicklung</a:t>
                      </a:r>
                      <a:endParaRPr lang="de-AT" sz="2000" b="0" dirty="0"/>
                    </a:p>
                  </a:txBody>
                  <a:tcP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2000" b="0" dirty="0"/>
                        <a:t>Begleitforschung zu ethisch-nachhaltigen Geldanlagen</a:t>
                      </a:r>
                    </a:p>
                  </a:txBody>
                  <a:tcP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2000" b="0" dirty="0"/>
                        <a:t>Förderung einer gerechten und zukunftsfähigen Markwirtschaft</a:t>
                      </a:r>
                    </a:p>
                  </a:txBody>
                  <a:tcPr>
                    <a:solidFill>
                      <a:schemeClr val="accent5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AT" dirty="0"/>
                        <a:t>Vorträge, Workshops,</a:t>
                      </a:r>
                      <a:r>
                        <a:rPr lang="de-AT" baseline="0" dirty="0"/>
                        <a:t> Veranstaltungen, Stellungnahmen und Publikationen</a:t>
                      </a:r>
                      <a:endParaRPr lang="de-AT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dirty="0"/>
                        <a:t>Studien und Projekte im wissenschaftlichen</a:t>
                      </a:r>
                      <a:r>
                        <a:rPr lang="de-AT" baseline="0" dirty="0"/>
                        <a:t> Arbeitskreis, </a:t>
                      </a:r>
                    </a:p>
                    <a:p>
                      <a:pPr algn="ctr"/>
                      <a:r>
                        <a:rPr lang="de-AT" baseline="0" dirty="0"/>
                        <a:t>dem CRIC</a:t>
                      </a:r>
                      <a:r>
                        <a:rPr lang="de-AT" baseline="30000" dirty="0"/>
                        <a:t>TANK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dirty="0"/>
                        <a:t>Sozial- und Naturverträglichkeit</a:t>
                      </a:r>
                      <a:r>
                        <a:rPr lang="de-AT" baseline="0" dirty="0"/>
                        <a:t> in der Wirtschaft fördern sowie einen Kulturwandel initiieren</a:t>
                      </a:r>
                      <a:endParaRPr lang="de-AT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5461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327171" y="2348489"/>
            <a:ext cx="11350304" cy="584775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de-AT" sz="3200" dirty="0">
                <a:solidFill>
                  <a:schemeClr val="bg1"/>
                </a:solidFill>
                <a:latin typeface="+mj-lt"/>
              </a:rPr>
              <a:t>Zentrale Ergebnisse</a:t>
            </a:r>
          </a:p>
        </p:txBody>
      </p:sp>
      <p:sp>
        <p:nvSpPr>
          <p:cNvPr id="5" name="Textfeld 4"/>
          <p:cNvSpPr txBox="1"/>
          <p:nvPr/>
        </p:nvSpPr>
        <p:spPr>
          <a:xfrm>
            <a:off x="327171" y="3023631"/>
            <a:ext cx="11350304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AT" dirty="0"/>
              <a:t>Hohe Zustimmung bezüglich des Wirkungspotentials, aber auch Skepsis bezüglich der tatsächlichen Wirkung nachhaltiger Geldanlagen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AT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AT" dirty="0"/>
              <a:t>Wichtige Rolle der Zivilgesellschaft: Die treibende Kraft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AT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AT" dirty="0"/>
              <a:t>Die wichtigsten Akteure: Europäische Politik und institutionelle Investoren</a:t>
            </a:r>
          </a:p>
          <a:p>
            <a:endParaRPr lang="de-AT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AT" dirty="0"/>
              <a:t>Die Bremser: nationale Politik und Finanzwirtschaft</a:t>
            </a:r>
          </a:p>
          <a:p>
            <a:endParaRPr lang="de-AT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AT" dirty="0"/>
              <a:t>Interessant: kaum geschlechterspezifische Unterschiede; ältere Personen, Medienvertreter und </a:t>
            </a:r>
            <a:r>
              <a:rPr lang="de-AT" dirty="0" err="1"/>
              <a:t>Wissenschaftler:innen</a:t>
            </a:r>
            <a:r>
              <a:rPr lang="de-AT" dirty="0"/>
              <a:t>  sind tendenziell skeptischer</a:t>
            </a:r>
          </a:p>
          <a:p>
            <a:endParaRPr lang="de-AT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AT" dirty="0"/>
              <a:t>Rolle der Finanzwirtschaft: differenzierte Wahrnehmung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327171" y="251670"/>
            <a:ext cx="11350304" cy="584775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de-AT" sz="3200" dirty="0">
                <a:solidFill>
                  <a:schemeClr val="bg1"/>
                </a:solidFill>
                <a:latin typeface="+mj-lt"/>
              </a:rPr>
              <a:t>Ziel des Stimmungsbarometers</a:t>
            </a:r>
            <a:endParaRPr lang="de-AT" sz="20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" name="Textfeld 1"/>
          <p:cNvSpPr txBox="1"/>
          <p:nvPr/>
        </p:nvSpPr>
        <p:spPr>
          <a:xfrm>
            <a:off x="327171" y="1073006"/>
            <a:ext cx="11350304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de-AT" sz="2000" dirty="0"/>
              <a:t>Qualitätsdebatte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AT" sz="2000" dirty="0"/>
              <a:t>Ermitteln der Einschätzung des Wirkungspotentials nachhaltiger Geldanlagen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de-AT" sz="2000" dirty="0"/>
              <a:t>Anregungen für die Verbesserung der Wirkung nachhaltiger Geldanlagen</a:t>
            </a:r>
          </a:p>
        </p:txBody>
      </p:sp>
    </p:spTree>
    <p:extLst>
      <p:ext uri="{BB962C8B-B14F-4D97-AF65-F5344CB8AC3E}">
        <p14:creationId xmlns:p14="http://schemas.microsoft.com/office/powerpoint/2010/main" val="1216915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327170" y="2566544"/>
            <a:ext cx="11350304" cy="584775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de-AT" sz="3200" dirty="0">
                <a:solidFill>
                  <a:schemeClr val="bg1"/>
                </a:solidFill>
                <a:latin typeface="+mj-lt"/>
              </a:rPr>
              <a:t>Untersuchungsmethodik</a:t>
            </a:r>
            <a:endParaRPr lang="de-AT" sz="20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" name="Textfeld 1">
            <a:extLst>
              <a:ext uri="{FF2B5EF4-FFF2-40B4-BE49-F238E27FC236}">
                <a16:creationId xmlns:a16="http://schemas.microsoft.com/office/drawing/2014/main" id="{11232847-8126-4278-A7F6-20A144753ACA}"/>
              </a:ext>
            </a:extLst>
          </p:cNvPr>
          <p:cNvSpPr txBox="1"/>
          <p:nvPr/>
        </p:nvSpPr>
        <p:spPr>
          <a:xfrm>
            <a:off x="327168" y="4333577"/>
            <a:ext cx="11350304" cy="584775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de-AT" sz="3200" dirty="0">
                <a:solidFill>
                  <a:schemeClr val="bg1"/>
                </a:solidFill>
                <a:latin typeface="+mj-lt"/>
              </a:rPr>
              <a:t>Limitationen</a:t>
            </a:r>
            <a:endParaRPr lang="de-AT" sz="20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2DF321E1-9C3F-442E-A1EC-1E53A66AB3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7167" y="4916181"/>
            <a:ext cx="11144082" cy="1695165"/>
          </a:xfrm>
        </p:spPr>
        <p:txBody>
          <a:bodyPr>
            <a:normAutofit fontScale="92500" lnSpcReduction="10000"/>
          </a:bodyPr>
          <a:lstStyle/>
          <a:p>
            <a:r>
              <a:rPr lang="de-AT" sz="1800" dirty="0"/>
              <a:t>Sample Größe</a:t>
            </a:r>
          </a:p>
          <a:p>
            <a:r>
              <a:rPr lang="de-AT" sz="1800" dirty="0"/>
              <a:t>Sample Bias</a:t>
            </a:r>
          </a:p>
          <a:p>
            <a:pPr>
              <a:buFont typeface="Wingdings" panose="05000000000000000000" pitchFamily="2" charset="2"/>
              <a:buChar char="à"/>
            </a:pPr>
            <a:r>
              <a:rPr lang="de-AT" sz="1800" dirty="0">
                <a:sym typeface="Wingdings" panose="05000000000000000000" pitchFamily="2" charset="2"/>
              </a:rPr>
              <a:t>Rückschlüsse auf Gesamtbevölkerung problematisch</a:t>
            </a:r>
          </a:p>
          <a:p>
            <a:r>
              <a:rPr lang="de-AT" sz="1800" dirty="0">
                <a:sym typeface="Wingdings" panose="05000000000000000000" pitchFamily="2" charset="2"/>
              </a:rPr>
              <a:t>Überarbeitung des Fragebogens</a:t>
            </a:r>
          </a:p>
          <a:p>
            <a:pPr marL="0" indent="0">
              <a:buNone/>
            </a:pPr>
            <a:r>
              <a:rPr lang="de-AT" sz="1800" dirty="0">
                <a:sym typeface="Wingdings" panose="05000000000000000000" pitchFamily="2" charset="2"/>
              </a:rPr>
              <a:t> Vergleichbarkeit mit Umfrage 2019</a:t>
            </a:r>
            <a:endParaRPr lang="de-AT" sz="1800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0347AD09-113F-4936-AC82-D30E96B93A2D}"/>
              </a:ext>
            </a:extLst>
          </p:cNvPr>
          <p:cNvSpPr txBox="1">
            <a:spLocks/>
          </p:cNvSpPr>
          <p:nvPr/>
        </p:nvSpPr>
        <p:spPr>
          <a:xfrm>
            <a:off x="327169" y="3151319"/>
            <a:ext cx="11029615" cy="1180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AT" sz="1800" dirty="0"/>
              <a:t>Umfrageplattform: Service Monkey</a:t>
            </a:r>
          </a:p>
          <a:p>
            <a:r>
              <a:rPr lang="de-AT" sz="1800" dirty="0"/>
              <a:t>Sampling: Convenience Sampling </a:t>
            </a:r>
          </a:p>
          <a:p>
            <a:r>
              <a:rPr lang="de-AT" sz="1800" dirty="0"/>
              <a:t>Berechnung via SPSS 27</a:t>
            </a:r>
          </a:p>
        </p:txBody>
      </p:sp>
      <p:sp>
        <p:nvSpPr>
          <p:cNvPr id="6" name="Textfeld 1">
            <a:extLst>
              <a:ext uri="{FF2B5EF4-FFF2-40B4-BE49-F238E27FC236}">
                <a16:creationId xmlns:a16="http://schemas.microsoft.com/office/drawing/2014/main" id="{7E973A93-D7BC-4484-AF2D-2C47103BA2F0}"/>
              </a:ext>
            </a:extLst>
          </p:cNvPr>
          <p:cNvSpPr txBox="1"/>
          <p:nvPr/>
        </p:nvSpPr>
        <p:spPr>
          <a:xfrm>
            <a:off x="327171" y="246653"/>
            <a:ext cx="11350304" cy="584775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de-AT" sz="3200" dirty="0">
                <a:solidFill>
                  <a:schemeClr val="bg1"/>
                </a:solidFill>
                <a:latin typeface="+mj-lt"/>
              </a:rPr>
              <a:t>Umfrage</a:t>
            </a:r>
            <a:endParaRPr lang="de-AT" sz="20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6D50FB75-0263-4FD7-9509-0A3C5478F39A}"/>
              </a:ext>
            </a:extLst>
          </p:cNvPr>
          <p:cNvSpPr txBox="1">
            <a:spLocks/>
          </p:cNvSpPr>
          <p:nvPr/>
        </p:nvSpPr>
        <p:spPr>
          <a:xfrm>
            <a:off x="327170" y="847735"/>
            <a:ext cx="11029615" cy="17188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AT" sz="1800" dirty="0"/>
              <a:t>Befragte: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de-AT" sz="1600" dirty="0"/>
              <a:t>Insgesamt: 220 Teilnehmende, 212 Gültige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de-AT" sz="1600" dirty="0"/>
              <a:t>Geschlecht: Männlich (68,4%), Weiblich (30,2%), Andere (0,5%)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de-AT" sz="1600" dirty="0"/>
              <a:t>Land: Deutschland (67,5%), Österreich (19,8%), Schweiz (10,8%)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de-AT" sz="1600" dirty="0"/>
              <a:t>Weitere Charakteristika (Branche, Alter, persönliche Anlageentscheidungen)</a:t>
            </a:r>
          </a:p>
        </p:txBody>
      </p:sp>
      <p:pic>
        <p:nvPicPr>
          <p:cNvPr id="8" name="Picture 7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823EFF01-FA12-498A-AADC-05B0FDC59DC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450" b="8048"/>
          <a:stretch/>
        </p:blipFill>
        <p:spPr>
          <a:xfrm>
            <a:off x="6544799" y="847735"/>
            <a:ext cx="5132676" cy="1096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918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uiExpand="1" build="p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E08F07-240F-4AC0-8EC3-2FFAB85FE8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7171" y="1256375"/>
            <a:ext cx="4523503" cy="1356796"/>
          </a:xfrm>
        </p:spPr>
        <p:txBody>
          <a:bodyPr>
            <a:normAutofit/>
          </a:bodyPr>
          <a:lstStyle/>
          <a:p>
            <a:pPr>
              <a:lnSpc>
                <a:spcPts val="2300"/>
              </a:lnSpc>
            </a:pPr>
            <a:r>
              <a:rPr lang="de-AT" sz="2000" dirty="0"/>
              <a:t>Einstellung zu ethisch-nachhaltigen Geldanlagen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56B8F208-A649-4033-9148-BF961D08CEE9}"/>
              </a:ext>
            </a:extLst>
          </p:cNvPr>
          <p:cNvSpPr txBox="1">
            <a:spLocks/>
          </p:cNvSpPr>
          <p:nvPr/>
        </p:nvSpPr>
        <p:spPr>
          <a:xfrm>
            <a:off x="5982789" y="2812557"/>
            <a:ext cx="4420092" cy="1776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de-AT" dirty="0"/>
              <a:t>Aktuelle Treiber-Funktion</a:t>
            </a:r>
          </a:p>
          <a:p>
            <a:pPr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de-AT" dirty="0"/>
              <a:t>Wichtigkeit (*)</a:t>
            </a:r>
          </a:p>
          <a:p>
            <a:pPr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de-AT" dirty="0"/>
              <a:t>Bremser-Funktion (*)</a:t>
            </a:r>
          </a:p>
        </p:txBody>
      </p:sp>
      <p:sp>
        <p:nvSpPr>
          <p:cNvPr id="5" name="Left Brace 4">
            <a:extLst>
              <a:ext uri="{FF2B5EF4-FFF2-40B4-BE49-F238E27FC236}">
                <a16:creationId xmlns:a16="http://schemas.microsoft.com/office/drawing/2014/main" id="{B9A921AE-9C70-4C6B-B4CE-0D1A3981903F}"/>
              </a:ext>
            </a:extLst>
          </p:cNvPr>
          <p:cNvSpPr/>
          <p:nvPr/>
        </p:nvSpPr>
        <p:spPr>
          <a:xfrm>
            <a:off x="5153338" y="1003854"/>
            <a:ext cx="1050221" cy="1295400"/>
          </a:xfrm>
          <a:prstGeom prst="leftBrace">
            <a:avLst/>
          </a:prstGeom>
          <a:ln>
            <a:solidFill>
              <a:srgbClr val="20386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9" name="Textfeld 1">
            <a:extLst>
              <a:ext uri="{FF2B5EF4-FFF2-40B4-BE49-F238E27FC236}">
                <a16:creationId xmlns:a16="http://schemas.microsoft.com/office/drawing/2014/main" id="{7AB095BC-1F9C-4699-B148-CB5BFDBF43BA}"/>
              </a:ext>
            </a:extLst>
          </p:cNvPr>
          <p:cNvSpPr txBox="1"/>
          <p:nvPr/>
        </p:nvSpPr>
        <p:spPr>
          <a:xfrm>
            <a:off x="327171" y="251670"/>
            <a:ext cx="11350304" cy="584775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de-AT" sz="3200" dirty="0">
                <a:solidFill>
                  <a:schemeClr val="bg1"/>
                </a:solidFill>
                <a:latin typeface="+mj-lt"/>
              </a:rPr>
              <a:t>Fragebogen: Fragen</a:t>
            </a:r>
            <a:endParaRPr lang="de-AT" sz="20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09B622F2-7B23-499F-96DC-3F10D0C86922}"/>
              </a:ext>
            </a:extLst>
          </p:cNvPr>
          <p:cNvSpPr txBox="1"/>
          <p:nvPr/>
        </p:nvSpPr>
        <p:spPr>
          <a:xfrm>
            <a:off x="5982789" y="1109867"/>
            <a:ext cx="6122125" cy="11880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06000" indent="-306000" defTabSz="45720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92000"/>
              <a:buFont typeface="Arial" panose="020B0604020202020204" pitchFamily="34" charset="0"/>
              <a:buChar char="•"/>
            </a:pPr>
            <a:r>
              <a:rPr lang="de-AT" dirty="0">
                <a:solidFill>
                  <a:schemeClr val="tx2"/>
                </a:solidFill>
              </a:rPr>
              <a:t>Grundsätzliche Möglichkeit eines Transformationsprozess</a:t>
            </a:r>
          </a:p>
          <a:p>
            <a:pPr marL="306000" indent="-306000" defTabSz="45720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92000"/>
              <a:buFont typeface="Arial" panose="020B0604020202020204" pitchFamily="34" charset="0"/>
              <a:buChar char="•"/>
            </a:pPr>
            <a:r>
              <a:rPr lang="de-AT" dirty="0">
                <a:solidFill>
                  <a:schemeClr val="tx2"/>
                </a:solidFill>
              </a:rPr>
              <a:t>Aktueller Beitrag zu einem Transformationsprozess</a:t>
            </a:r>
          </a:p>
          <a:p>
            <a:pPr marL="306000" indent="-306000" defTabSz="45720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92000"/>
              <a:buFont typeface="Arial" panose="020B0604020202020204" pitchFamily="34" charset="0"/>
              <a:buChar char="•"/>
            </a:pPr>
            <a:r>
              <a:rPr lang="de-AT" dirty="0">
                <a:solidFill>
                  <a:schemeClr val="tx2"/>
                </a:solidFill>
              </a:rPr>
              <a:t>Unzufriedenheits-Differenzierung</a:t>
            </a:r>
          </a:p>
        </p:txBody>
      </p:sp>
      <p:sp>
        <p:nvSpPr>
          <p:cNvPr id="8" name="Left Brace 4">
            <a:extLst>
              <a:ext uri="{FF2B5EF4-FFF2-40B4-BE49-F238E27FC236}">
                <a16:creationId xmlns:a16="http://schemas.microsoft.com/office/drawing/2014/main" id="{DE7D477C-FA08-442F-9DF5-48E8E91C1B54}"/>
              </a:ext>
            </a:extLst>
          </p:cNvPr>
          <p:cNvSpPr/>
          <p:nvPr/>
        </p:nvSpPr>
        <p:spPr>
          <a:xfrm>
            <a:off x="5164265" y="3053157"/>
            <a:ext cx="1050221" cy="1295400"/>
          </a:xfrm>
          <a:prstGeom prst="leftBrace">
            <a:avLst/>
          </a:prstGeom>
          <a:ln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BB7AF130-82FF-4076-BC85-0FD4022D5CBA}"/>
              </a:ext>
            </a:extLst>
          </p:cNvPr>
          <p:cNvSpPr txBox="1">
            <a:spLocks/>
          </p:cNvSpPr>
          <p:nvPr/>
        </p:nvSpPr>
        <p:spPr>
          <a:xfrm>
            <a:off x="247594" y="2744680"/>
            <a:ext cx="4706384" cy="17766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marR="0" lvl="0" indent="-228600" algn="l" defTabSz="914400" rtl="0" eaLnBrk="1" fontAlgn="auto" latinLnBrk="0" hangingPunct="1">
              <a:lnSpc>
                <a:spcPts val="23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e-AT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Einstellungen zu den Akteuren im Bereich ethisch-nachhaltigen Geldanlagen</a:t>
            </a:r>
          </a:p>
          <a:p>
            <a:pPr marL="594000" marR="0" lvl="2" indent="0" algn="l" defTabSz="914400" rtl="0" eaLnBrk="1" fontAlgn="auto" latinLnBrk="0" hangingPunct="1">
              <a:lnSpc>
                <a:spcPts val="2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de-AT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Nationale Politik, Europäische Politik, Private Investoren, Institutionelle Investoren, Finanzwirtschaft, Medien, Zivilgesellschaft, Wissenschaft, Realwirtschaft (*)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5E3E6306-5E49-45BA-B333-678169052F28}"/>
              </a:ext>
            </a:extLst>
          </p:cNvPr>
          <p:cNvSpPr txBox="1">
            <a:spLocks/>
          </p:cNvSpPr>
          <p:nvPr/>
        </p:nvSpPr>
        <p:spPr>
          <a:xfrm>
            <a:off x="327170" y="5078576"/>
            <a:ext cx="4706384" cy="1776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9875" marR="0" lvl="0" indent="-269875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e-AT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Soziodemographische Angaben zu:</a:t>
            </a:r>
          </a:p>
          <a:p>
            <a:pPr marL="594000" lvl="2" indent="0">
              <a:lnSpc>
                <a:spcPts val="2000"/>
              </a:lnSpc>
              <a:buNone/>
              <a:defRPr/>
            </a:pPr>
            <a:r>
              <a:rPr lang="de-AT" sz="1700" dirty="0">
                <a:solidFill>
                  <a:prstClr val="black"/>
                </a:solidFill>
                <a:latin typeface="Calibri" panose="020F0502020204030204"/>
              </a:rPr>
              <a:t>Branchen-Zuordnung, Land (Tätigkeit), Geschlecht, Alter, private Anlageentscheidungen</a:t>
            </a:r>
          </a:p>
        </p:txBody>
      </p:sp>
    </p:spTree>
    <p:extLst>
      <p:ext uri="{BB962C8B-B14F-4D97-AF65-F5344CB8AC3E}">
        <p14:creationId xmlns:p14="http://schemas.microsoft.com/office/powerpoint/2010/main" val="3457320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 animBg="1"/>
      <p:bldP spid="10" grpId="0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327171" y="251670"/>
            <a:ext cx="11350304" cy="584775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de-AT" sz="3200" dirty="0">
                <a:solidFill>
                  <a:schemeClr val="bg1"/>
                </a:solidFill>
                <a:latin typeface="+mj-lt"/>
              </a:rPr>
              <a:t>Überblick: Stimmung </a:t>
            </a:r>
            <a:endParaRPr lang="de-AT" sz="2000" dirty="0">
              <a:solidFill>
                <a:schemeClr val="bg1"/>
              </a:solidFill>
              <a:latin typeface="+mj-lt"/>
            </a:endParaRPr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2FBB5E63-9294-40EF-A840-71F4D247C765}"/>
              </a:ext>
            </a:extLst>
          </p:cNvPr>
          <p:cNvGraphicFramePr>
            <a:graphicFrameLocks/>
          </p:cNvGraphicFramePr>
          <p:nvPr/>
        </p:nvGraphicFramePr>
        <p:xfrm>
          <a:off x="327170" y="939553"/>
          <a:ext cx="5342109" cy="18600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8973E385-B49C-4112-861D-8A0FEE5DBF86}"/>
              </a:ext>
            </a:extLst>
          </p:cNvPr>
          <p:cNvGraphicFramePr>
            <a:graphicFrameLocks/>
          </p:cNvGraphicFramePr>
          <p:nvPr/>
        </p:nvGraphicFramePr>
        <p:xfrm>
          <a:off x="327168" y="2799636"/>
          <a:ext cx="5342109" cy="18600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78E09F81-93A7-462B-833C-3593CA10961B}"/>
              </a:ext>
            </a:extLst>
          </p:cNvPr>
          <p:cNvGraphicFramePr>
            <a:graphicFrameLocks/>
          </p:cNvGraphicFramePr>
          <p:nvPr/>
        </p:nvGraphicFramePr>
        <p:xfrm>
          <a:off x="327167" y="4722649"/>
          <a:ext cx="5342109" cy="18600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96550B75-AAD8-4EFB-A786-DC792C72EA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22722" y="939554"/>
            <a:ext cx="5046843" cy="8631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AT" sz="2100" dirty="0"/>
              <a:t>Stimmungsbarometer Version 2:</a:t>
            </a:r>
          </a:p>
          <a:p>
            <a:pPr marL="457200" lvl="1" indent="0">
              <a:buNone/>
            </a:pPr>
            <a:r>
              <a:rPr lang="de-AT" dirty="0"/>
              <a:t>2,9</a:t>
            </a:r>
            <a:endParaRPr lang="de-AT" sz="4400" dirty="0"/>
          </a:p>
        </p:txBody>
      </p:sp>
      <p:graphicFrame>
        <p:nvGraphicFramePr>
          <p:cNvPr id="12" name="Chart 11">
            <a:extLst>
              <a:ext uri="{FF2B5EF4-FFF2-40B4-BE49-F238E27FC236}">
                <a16:creationId xmlns:a16="http://schemas.microsoft.com/office/drawing/2014/main" id="{1FCB0693-AEDF-4B51-ABEB-8CE3513242D8}"/>
              </a:ext>
            </a:extLst>
          </p:cNvPr>
          <p:cNvGraphicFramePr>
            <a:graphicFrameLocks/>
          </p:cNvGraphicFramePr>
          <p:nvPr/>
        </p:nvGraphicFramePr>
        <p:xfrm>
          <a:off x="6522720" y="1802674"/>
          <a:ext cx="4567129" cy="27210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2724098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  <p:bldGraphic spid="8" grpId="0">
        <p:bldAsOne/>
      </p:bldGraphic>
      <p:bldGraphic spid="9" grpId="0">
        <p:bldAsOne/>
      </p:bldGraphic>
      <p:bldP spid="11" grpId="0" build="p"/>
      <p:bldGraphic spid="12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327171" y="251670"/>
            <a:ext cx="11350304" cy="584775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de-AT" sz="3200" dirty="0">
                <a:solidFill>
                  <a:schemeClr val="bg1"/>
                </a:solidFill>
                <a:latin typeface="+mj-lt"/>
              </a:rPr>
              <a:t>Überblick: Akteure </a:t>
            </a:r>
            <a:endParaRPr lang="de-AT" sz="2000" dirty="0">
              <a:solidFill>
                <a:schemeClr val="bg1"/>
              </a:solidFill>
              <a:latin typeface="+mj-lt"/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D42DA924-FEE2-4B5E-BB13-E513BC5C201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7015184"/>
              </p:ext>
            </p:extLst>
          </p:nvPr>
        </p:nvGraphicFramePr>
        <p:xfrm>
          <a:off x="327171" y="1826586"/>
          <a:ext cx="3717676" cy="320482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717676">
                  <a:extLst>
                    <a:ext uri="{9D8B030D-6E8A-4147-A177-3AD203B41FA5}">
                      <a16:colId xmlns:a16="http://schemas.microsoft.com/office/drawing/2014/main" val="3302290675"/>
                    </a:ext>
                  </a:extLst>
                </a:gridCol>
              </a:tblGrid>
              <a:tr h="35609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AT" sz="2000" dirty="0"/>
                        <a:t>Treiberfunktion der Akteure</a:t>
                      </a:r>
                      <a:endParaRPr lang="x-none" sz="2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20386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2175895"/>
                  </a:ext>
                </a:extLst>
              </a:tr>
              <a:tr h="35609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8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Zivilgesellschaft </a:t>
                      </a:r>
                      <a:endParaRPr lang="x-none" sz="1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3540562"/>
                  </a:ext>
                </a:extLst>
              </a:tr>
              <a:tr h="35609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8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Wissenschaft </a:t>
                      </a:r>
                      <a:endParaRPr lang="x-none" sz="1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3887817"/>
                  </a:ext>
                </a:extLst>
              </a:tr>
              <a:tr h="35609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8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Institutionelle Investoren </a:t>
                      </a:r>
                      <a:endParaRPr lang="x-none" sz="1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4698982"/>
                  </a:ext>
                </a:extLst>
              </a:tr>
              <a:tr h="35609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8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Finanzwirtschaft </a:t>
                      </a:r>
                      <a:endParaRPr lang="x-none" sz="1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3234658"/>
                  </a:ext>
                </a:extLst>
              </a:tr>
              <a:tr h="35609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800" b="1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Private Investoren </a:t>
                      </a:r>
                      <a:endParaRPr lang="x-none" sz="1800" b="1" i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2917899"/>
                  </a:ext>
                </a:extLst>
              </a:tr>
              <a:tr h="35609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800" b="1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Europäische Politik </a:t>
                      </a:r>
                      <a:endParaRPr lang="x-none" sz="1800" b="1" i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8689267"/>
                  </a:ext>
                </a:extLst>
              </a:tr>
              <a:tr h="356092">
                <a:tc>
                  <a:txBody>
                    <a:bodyPr/>
                    <a:lstStyle/>
                    <a:p>
                      <a:r>
                        <a:rPr lang="en-GB" sz="1800" b="1" i="0" dirty="0" err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Medien</a:t>
                      </a:r>
                      <a:endParaRPr lang="en-AT" sz="1800" b="1" i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3512386"/>
                  </a:ext>
                </a:extLst>
              </a:tr>
              <a:tr h="35609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8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Nationale Politik </a:t>
                      </a:r>
                      <a:endParaRPr lang="x-none" sz="1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8070447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7BE44676-C71B-469E-95CB-1372DE33C35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7281818"/>
              </p:ext>
            </p:extLst>
          </p:nvPr>
        </p:nvGraphicFramePr>
        <p:xfrm>
          <a:off x="4143485" y="1826586"/>
          <a:ext cx="3717676" cy="35609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717676">
                  <a:extLst>
                    <a:ext uri="{9D8B030D-6E8A-4147-A177-3AD203B41FA5}">
                      <a16:colId xmlns:a16="http://schemas.microsoft.com/office/drawing/2014/main" val="3302290675"/>
                    </a:ext>
                  </a:extLst>
                </a:gridCol>
              </a:tblGrid>
              <a:tr h="35609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AT" sz="2000" dirty="0"/>
                        <a:t>Wichtigkeit der Akteure</a:t>
                      </a:r>
                      <a:endParaRPr lang="x-none" sz="20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20386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1745372"/>
                  </a:ext>
                </a:extLst>
              </a:tr>
              <a:tr h="35609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800" b="0" dirty="0">
                          <a:solidFill>
                            <a:schemeClr val="tx1"/>
                          </a:solidFill>
                          <a:effectLst/>
                        </a:rPr>
                        <a:t>Europäische Politik </a:t>
                      </a:r>
                      <a:endParaRPr lang="x-none" sz="1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0865948"/>
                  </a:ext>
                </a:extLst>
              </a:tr>
              <a:tr h="35609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800" b="0" dirty="0">
                          <a:solidFill>
                            <a:schemeClr val="tx1"/>
                          </a:solidFill>
                          <a:effectLst/>
                        </a:rPr>
                        <a:t>Institutionelle Investoren </a:t>
                      </a:r>
                      <a:endParaRPr lang="x-none" sz="1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3887817"/>
                  </a:ext>
                </a:extLst>
              </a:tr>
              <a:tr h="35609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b="0" dirty="0">
                          <a:solidFill>
                            <a:schemeClr val="tx1"/>
                          </a:solidFill>
                          <a:effectLst/>
                        </a:rPr>
                        <a:t>Finanzwirtschaft </a:t>
                      </a:r>
                      <a:endParaRPr lang="x-none" sz="1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4698982"/>
                  </a:ext>
                </a:extLst>
              </a:tr>
              <a:tr h="35609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b="0" dirty="0">
                          <a:solidFill>
                            <a:schemeClr val="tx1"/>
                          </a:solidFill>
                          <a:effectLst/>
                        </a:rPr>
                        <a:t>Nationale Politik </a:t>
                      </a:r>
                      <a:endParaRPr lang="x-none" sz="1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3234658"/>
                  </a:ext>
                </a:extLst>
              </a:tr>
              <a:tr h="35609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Realwirtschaft</a:t>
                      </a:r>
                      <a:r>
                        <a:rPr lang="en-GB" sz="18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 (*)</a:t>
                      </a:r>
                      <a:endParaRPr lang="x-none" sz="1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8689267"/>
                  </a:ext>
                </a:extLst>
              </a:tr>
              <a:tr h="35609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b="1" dirty="0">
                          <a:solidFill>
                            <a:schemeClr val="tx1"/>
                          </a:solidFill>
                          <a:effectLst/>
                        </a:rPr>
                        <a:t>Zivilgesellschaft</a:t>
                      </a:r>
                      <a:r>
                        <a:rPr lang="de-DE" sz="18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endParaRPr lang="x-none" sz="1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3512386"/>
                  </a:ext>
                </a:extLst>
              </a:tr>
              <a:tr h="35609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800" b="0" dirty="0">
                          <a:solidFill>
                            <a:schemeClr val="tx1"/>
                          </a:solidFill>
                          <a:effectLst/>
                        </a:rPr>
                        <a:t>Wissenschaft  </a:t>
                      </a:r>
                      <a:endParaRPr lang="x-none" sz="1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8070447"/>
                  </a:ext>
                </a:extLst>
              </a:tr>
              <a:tr h="35609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b="1" dirty="0">
                          <a:solidFill>
                            <a:schemeClr val="tx1"/>
                          </a:solidFill>
                          <a:effectLst/>
                        </a:rPr>
                        <a:t>Medien </a:t>
                      </a:r>
                      <a:endParaRPr lang="x-none" sz="1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5437546"/>
                  </a:ext>
                </a:extLst>
              </a:tr>
              <a:tr h="35609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b="1" dirty="0">
                          <a:solidFill>
                            <a:schemeClr val="tx1"/>
                          </a:solidFill>
                          <a:effectLst/>
                        </a:rPr>
                        <a:t>Private Investoren </a:t>
                      </a:r>
                      <a:endParaRPr lang="x-none" sz="1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0533813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DB93B3EC-4697-4238-BBBC-B366A9FE14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0999625"/>
              </p:ext>
            </p:extLst>
          </p:nvPr>
        </p:nvGraphicFramePr>
        <p:xfrm>
          <a:off x="7959799" y="1826586"/>
          <a:ext cx="3717676" cy="35609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717676">
                  <a:extLst>
                    <a:ext uri="{9D8B030D-6E8A-4147-A177-3AD203B41FA5}">
                      <a16:colId xmlns:a16="http://schemas.microsoft.com/office/drawing/2014/main" val="3302290675"/>
                    </a:ext>
                  </a:extLst>
                </a:gridCol>
              </a:tblGrid>
              <a:tr h="35609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AT" sz="2000" dirty="0"/>
                        <a:t>Bremserfunktion der Akteure</a:t>
                      </a:r>
                      <a:endParaRPr lang="x-none" sz="2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20386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6508703"/>
                  </a:ext>
                </a:extLst>
              </a:tr>
              <a:tr h="35609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8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Nationale Politik </a:t>
                      </a:r>
                      <a:endParaRPr lang="x-none" sz="1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1799153"/>
                  </a:ext>
                </a:extLst>
              </a:tr>
              <a:tr h="35609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Realwirtschaft</a:t>
                      </a:r>
                      <a:r>
                        <a:rPr lang="en-GB" sz="18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 (*)</a:t>
                      </a:r>
                      <a:endParaRPr lang="x-none" sz="1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8804597"/>
                  </a:ext>
                </a:extLst>
              </a:tr>
              <a:tr h="35609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8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Finanzwirtschaft </a:t>
                      </a:r>
                      <a:endParaRPr lang="x-none" sz="1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3887817"/>
                  </a:ext>
                </a:extLst>
              </a:tr>
              <a:tr h="35609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8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Europäische Politik </a:t>
                      </a:r>
                      <a:endParaRPr lang="x-none" sz="1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4698982"/>
                  </a:ext>
                </a:extLst>
              </a:tr>
              <a:tr h="35609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8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Institutionelle Investoren </a:t>
                      </a:r>
                      <a:endParaRPr lang="x-none" sz="1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3234658"/>
                  </a:ext>
                </a:extLst>
              </a:tr>
              <a:tr h="35609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8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Private Investoren </a:t>
                      </a:r>
                      <a:endParaRPr lang="x-none" sz="1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2917899"/>
                  </a:ext>
                </a:extLst>
              </a:tr>
              <a:tr h="35609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8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Medien </a:t>
                      </a:r>
                      <a:endParaRPr lang="x-none" sz="1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8689267"/>
                  </a:ext>
                </a:extLst>
              </a:tr>
              <a:tr h="35609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8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Zivilgesellschaft </a:t>
                      </a:r>
                      <a:endParaRPr lang="x-none" sz="1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3512386"/>
                  </a:ext>
                </a:extLst>
              </a:tr>
              <a:tr h="35609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8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Wissenschaft </a:t>
                      </a:r>
                      <a:endParaRPr lang="x-none" sz="1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80704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22305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327171" y="251670"/>
            <a:ext cx="11350304" cy="1077218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de-AT" sz="3200" dirty="0">
                <a:solidFill>
                  <a:schemeClr val="bg1"/>
                </a:solidFill>
                <a:latin typeface="+mj-lt"/>
              </a:rPr>
              <a:t>Interpretation und Einbettung der Ergebnisse in den gesellschaftspolitischen Kontext …</a:t>
            </a:r>
            <a:endParaRPr lang="de-AT" sz="20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0A93859A-9D42-4A3C-B39E-BD3A65F3B9E3}"/>
              </a:ext>
            </a:extLst>
          </p:cNvPr>
          <p:cNvSpPr txBox="1"/>
          <p:nvPr/>
        </p:nvSpPr>
        <p:spPr>
          <a:xfrm>
            <a:off x="327171" y="1689463"/>
            <a:ext cx="113503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2000" dirty="0"/>
              <a:t>Dr. Reinhard Kreissl, </a:t>
            </a:r>
            <a:r>
              <a:rPr lang="de-AT" sz="2000" dirty="0" err="1"/>
              <a:t>Director</a:t>
            </a:r>
            <a:r>
              <a:rPr lang="de-AT" sz="2000" dirty="0"/>
              <a:t> VICESSE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D63E7001-0D34-4BB6-A098-4A602933831C}"/>
              </a:ext>
            </a:extLst>
          </p:cNvPr>
          <p:cNvSpPr txBox="1"/>
          <p:nvPr/>
        </p:nvSpPr>
        <p:spPr>
          <a:xfrm>
            <a:off x="327171" y="2709302"/>
            <a:ext cx="11350304" cy="584775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de-AT" sz="3200" dirty="0">
                <a:solidFill>
                  <a:schemeClr val="bg1"/>
                </a:solidFill>
                <a:latin typeface="+mj-lt"/>
              </a:rPr>
              <a:t>… und: Ihre Fragen und Diskussionsbeiträge</a:t>
            </a:r>
            <a:endParaRPr lang="de-AT" sz="2000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19FCC3BE-1E0E-480B-813B-2DB688AEADD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4798" y="3620724"/>
            <a:ext cx="6115050" cy="3095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4372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579</Words>
  <Application>Microsoft Office PowerPoint</Application>
  <PresentationFormat>Breitbild</PresentationFormat>
  <Paragraphs>135</Paragraphs>
  <Slides>10</Slides>
  <Notes>2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Courier New</vt:lpstr>
      <vt:lpstr>Wingdings</vt:lpstr>
      <vt:lpstr>Office Theme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Klaus Gabriel</dc:creator>
  <cp:lastModifiedBy>Klaus Gabriel</cp:lastModifiedBy>
  <cp:revision>30</cp:revision>
  <dcterms:created xsi:type="dcterms:W3CDTF">2020-01-21T16:26:01Z</dcterms:created>
  <dcterms:modified xsi:type="dcterms:W3CDTF">2021-02-18T06:27:40Z</dcterms:modified>
</cp:coreProperties>
</file>